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Shape 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 name="Shape 13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Shape 1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0" name="Shape 1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Shape 1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7" name="Shape 1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Shape 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5" name="Shape 15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Shape 1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9" name="Shape 1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sz="1200">
                <a:latin typeface="Cambria"/>
                <a:ea typeface="Cambria"/>
                <a:cs typeface="Cambria"/>
                <a:sym typeface="Cambria"/>
              </a:rPr>
              <a:t>Speech interface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 sz="1200">
                <a:latin typeface="Roboto"/>
                <a:ea typeface="Roboto"/>
                <a:cs typeface="Roboto"/>
                <a:sym typeface="Roboto"/>
              </a:rPr>
              <a:t>Speech Interface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Shape 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 name="Shape 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Shape 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 name="Shape 9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 name="Shape 1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Shape 13"/>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Shape 1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7" name="Shape 57"/>
        <p:cNvGrpSpPr/>
        <p:nvPr/>
      </p:nvGrpSpPr>
      <p:grpSpPr>
        <a:xfrm>
          <a:off x="0" y="0"/>
          <a:ext cx="0" cy="0"/>
          <a:chOff x="0" y="0"/>
          <a:chExt cx="0" cy="0"/>
        </a:xfrm>
      </p:grpSpPr>
      <p:sp>
        <p:nvSpPr>
          <p:cNvPr id="58" name="Shape 58"/>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Shape 6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1" name="Shape 61"/>
        <p:cNvGrpSpPr/>
        <p:nvPr/>
      </p:nvGrpSpPr>
      <p:grpSpPr>
        <a:xfrm>
          <a:off x="0" y="0"/>
          <a:ext cx="0" cy="0"/>
          <a:chOff x="0" y="0"/>
          <a:chExt cx="0" cy="0"/>
        </a:xfrm>
      </p:grpSpPr>
      <p:sp>
        <p:nvSpPr>
          <p:cNvPr id="62" name="Shape 6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Shape 16"/>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Shape 1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Shape 19"/>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 name="Shape 21"/>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Shape 22"/>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Shape 2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Shape 2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Shape 28"/>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Shape 29"/>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Shape 3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Shape 32"/>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 name="Shape 34"/>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Shape 3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Shape 3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 name="Shape 39"/>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Shape 40"/>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Shape 4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Shape 43"/>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Shape 4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 name="Shape 48"/>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Shape 4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Shape 50"/>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Shape 5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Shape 53"/>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 name="Shape 54"/>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 name="Shape 55"/>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Shape 5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accent2"/>
        </a:solidFill>
      </p:bgPr>
    </p:bg>
    <p:spTree>
      <p:nvGrpSpPr>
        <p:cNvPr id="5" name="Shape 5"/>
        <p:cNvGrpSpPr/>
        <p:nvPr/>
      </p:nvGrpSpPr>
      <p:grpSpPr>
        <a:xfrm>
          <a:off x="0" y="0"/>
          <a:ext cx="0" cy="0"/>
          <a:chOff x="0" y="0"/>
          <a:chExt cx="0" cy="0"/>
        </a:xfrm>
      </p:grpSpPr>
      <p:sp>
        <p:nvSpPr>
          <p:cNvPr id="6" name="Shape 6"/>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Shape 7"/>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Shape 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jp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type="ctrTitle"/>
          </p:nvPr>
        </p:nvSpPr>
        <p:spPr>
          <a:xfrm>
            <a:off x="510450" y="-495300"/>
            <a:ext cx="8123100" cy="1588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College</a:t>
            </a:r>
            <a:r>
              <a:rPr lang="en"/>
              <a:t> Market Application</a:t>
            </a:r>
            <a:endParaRPr/>
          </a:p>
          <a:p>
            <a:pPr indent="0" lvl="0" marL="0">
              <a:spcBef>
                <a:spcPts val="0"/>
              </a:spcBef>
              <a:spcAft>
                <a:spcPts val="0"/>
              </a:spcAft>
              <a:buNone/>
            </a:pPr>
            <a:r>
              <a:rPr lang="en" sz="1400"/>
              <a:t>Team: College Market</a:t>
            </a:r>
            <a:endParaRPr sz="1400"/>
          </a:p>
        </p:txBody>
      </p:sp>
      <p:sp>
        <p:nvSpPr>
          <p:cNvPr id="68" name="Shape 68"/>
          <p:cNvSpPr txBox="1"/>
          <p:nvPr>
            <p:ph idx="1" type="subTitle"/>
          </p:nvPr>
        </p:nvSpPr>
        <p:spPr>
          <a:xfrm>
            <a:off x="510450" y="4249113"/>
            <a:ext cx="8123100" cy="630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David Gross, Bruce Lopez, Sarah Johansen, Viktoria Karpitsky</a:t>
            </a:r>
            <a:endParaRPr/>
          </a:p>
        </p:txBody>
      </p:sp>
      <p:pic>
        <p:nvPicPr>
          <p:cNvPr id="69" name="Shape 69"/>
          <p:cNvPicPr preferRelativeResize="0"/>
          <p:nvPr/>
        </p:nvPicPr>
        <p:blipFill>
          <a:blip r:embed="rId3">
            <a:alphaModFix/>
          </a:blip>
          <a:stretch>
            <a:fillRect/>
          </a:stretch>
        </p:blipFill>
        <p:spPr>
          <a:xfrm>
            <a:off x="2837786" y="837536"/>
            <a:ext cx="3468427" cy="346842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Shape 132"/>
          <p:cNvSpPr txBox="1"/>
          <p:nvPr/>
        </p:nvSpPr>
        <p:spPr>
          <a:xfrm>
            <a:off x="455650" y="352100"/>
            <a:ext cx="1926300" cy="69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3200">
              <a:solidFill>
                <a:srgbClr val="FFFFFF"/>
              </a:solidFill>
              <a:latin typeface="Roboto"/>
              <a:ea typeface="Roboto"/>
              <a:cs typeface="Roboto"/>
              <a:sym typeface="Roboto"/>
            </a:endParaRPr>
          </a:p>
        </p:txBody>
      </p:sp>
      <p:sp>
        <p:nvSpPr>
          <p:cNvPr id="133" name="Shape 133"/>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200"/>
              <a:t>Design I</a:t>
            </a:r>
            <a:endParaRPr sz="3200">
              <a:solidFill>
                <a:srgbClr val="FFFFFF"/>
              </a:solidFill>
            </a:endParaRPr>
          </a:p>
        </p:txBody>
      </p:sp>
      <p:pic>
        <p:nvPicPr>
          <p:cNvPr id="134" name="Shape 134"/>
          <p:cNvPicPr preferRelativeResize="0"/>
          <p:nvPr/>
        </p:nvPicPr>
        <p:blipFill>
          <a:blip r:embed="rId3">
            <a:alphaModFix/>
          </a:blip>
          <a:stretch>
            <a:fillRect/>
          </a:stretch>
        </p:blipFill>
        <p:spPr>
          <a:xfrm>
            <a:off x="156550" y="846825"/>
            <a:ext cx="2046350" cy="3880157"/>
          </a:xfrm>
          <a:prstGeom prst="rect">
            <a:avLst/>
          </a:prstGeom>
          <a:noFill/>
          <a:ln>
            <a:noFill/>
          </a:ln>
        </p:spPr>
      </p:pic>
      <p:pic>
        <p:nvPicPr>
          <p:cNvPr id="135" name="Shape 135"/>
          <p:cNvPicPr preferRelativeResize="0"/>
          <p:nvPr/>
        </p:nvPicPr>
        <p:blipFill>
          <a:blip r:embed="rId4">
            <a:alphaModFix/>
          </a:blip>
          <a:stretch>
            <a:fillRect/>
          </a:stretch>
        </p:blipFill>
        <p:spPr>
          <a:xfrm>
            <a:off x="2381950" y="846825"/>
            <a:ext cx="2046350" cy="3880159"/>
          </a:xfrm>
          <a:prstGeom prst="rect">
            <a:avLst/>
          </a:prstGeom>
          <a:noFill/>
          <a:ln>
            <a:noFill/>
          </a:ln>
        </p:spPr>
      </p:pic>
      <p:pic>
        <p:nvPicPr>
          <p:cNvPr id="136" name="Shape 136"/>
          <p:cNvPicPr preferRelativeResize="0"/>
          <p:nvPr/>
        </p:nvPicPr>
        <p:blipFill>
          <a:blip r:embed="rId5">
            <a:alphaModFix/>
          </a:blip>
          <a:stretch>
            <a:fillRect/>
          </a:stretch>
        </p:blipFill>
        <p:spPr>
          <a:xfrm>
            <a:off x="4607350" y="846825"/>
            <a:ext cx="2046350" cy="3880147"/>
          </a:xfrm>
          <a:prstGeom prst="rect">
            <a:avLst/>
          </a:prstGeom>
          <a:noFill/>
          <a:ln>
            <a:noFill/>
          </a:ln>
        </p:spPr>
      </p:pic>
      <p:pic>
        <p:nvPicPr>
          <p:cNvPr id="137" name="Shape 137"/>
          <p:cNvPicPr preferRelativeResize="0"/>
          <p:nvPr/>
        </p:nvPicPr>
        <p:blipFill>
          <a:blip r:embed="rId6">
            <a:alphaModFix/>
          </a:blip>
          <a:stretch>
            <a:fillRect/>
          </a:stretch>
        </p:blipFill>
        <p:spPr>
          <a:xfrm>
            <a:off x="6832750" y="834251"/>
            <a:ext cx="2046350" cy="3880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Shape 142"/>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Design I</a:t>
            </a:r>
            <a:endParaRPr/>
          </a:p>
        </p:txBody>
      </p:sp>
      <p:sp>
        <p:nvSpPr>
          <p:cNvPr id="143" name="Shape 143"/>
          <p:cNvSpPr txBox="1"/>
          <p:nvPr>
            <p:ph idx="4294967295" type="body"/>
          </p:nvPr>
        </p:nvSpPr>
        <p:spPr>
          <a:xfrm>
            <a:off x="233700" y="997450"/>
            <a:ext cx="3981000" cy="3931800"/>
          </a:xfrm>
          <a:prstGeom prst="rect">
            <a:avLst/>
          </a:prstGeom>
          <a:solidFill>
            <a:schemeClr val="lt1"/>
          </a:solidFill>
        </p:spPr>
        <p:txBody>
          <a:bodyPr anchorCtr="0" anchor="t" bIns="91425" lIns="91425" spcFirstLastPara="1" rIns="91425" wrap="square" tIns="91425">
            <a:noAutofit/>
          </a:bodyPr>
          <a:lstStyle/>
          <a:p>
            <a:pPr indent="0" lvl="0" marL="0" algn="ctr">
              <a:spcBef>
                <a:spcPts val="0"/>
              </a:spcBef>
              <a:spcAft>
                <a:spcPts val="1600"/>
              </a:spcAft>
              <a:buNone/>
            </a:pPr>
            <a:r>
              <a:rPr lang="en"/>
              <a:t>This design reflects a simple outline of what the application will portray to the user.  It begins with the user needing to either sign in with their email and password or sign up for the </a:t>
            </a:r>
            <a:r>
              <a:rPr lang="en"/>
              <a:t>application</a:t>
            </a:r>
            <a:r>
              <a:rPr lang="en"/>
              <a:t> using their school email.  This initial step provides the security that the user is indeed a university student with a student ID and that all other users are students as well.</a:t>
            </a:r>
            <a:endParaRPr/>
          </a:p>
        </p:txBody>
      </p:sp>
      <p:sp>
        <p:nvSpPr>
          <p:cNvPr id="144" name="Shape 144"/>
          <p:cNvSpPr txBox="1"/>
          <p:nvPr/>
        </p:nvSpPr>
        <p:spPr>
          <a:xfrm>
            <a:off x="4401125" y="1004500"/>
            <a:ext cx="4515000" cy="3931800"/>
          </a:xfrm>
          <a:prstGeom prst="rect">
            <a:avLst/>
          </a:prstGeom>
          <a:solidFill>
            <a:schemeClr val="lt1"/>
          </a:solid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1800">
                <a:solidFill>
                  <a:schemeClr val="lt2"/>
                </a:solidFill>
                <a:latin typeface="Roboto"/>
                <a:ea typeface="Roboto"/>
                <a:cs typeface="Roboto"/>
                <a:sym typeface="Roboto"/>
              </a:rPr>
              <a:t>The next screens show the user the different categories shown that can be searched through and top suggested items.  These features show the user that it keeps track of what items are being viewed the most and the </a:t>
            </a:r>
            <a:r>
              <a:rPr lang="en" sz="1800">
                <a:solidFill>
                  <a:schemeClr val="lt2"/>
                </a:solidFill>
                <a:latin typeface="Roboto"/>
                <a:ea typeface="Roboto"/>
                <a:cs typeface="Roboto"/>
                <a:sym typeface="Roboto"/>
              </a:rPr>
              <a:t>relevant</a:t>
            </a:r>
            <a:r>
              <a:rPr lang="en" sz="1800">
                <a:solidFill>
                  <a:schemeClr val="lt2"/>
                </a:solidFill>
                <a:latin typeface="Roboto"/>
                <a:ea typeface="Roboto"/>
                <a:cs typeface="Roboto"/>
                <a:sym typeface="Roboto"/>
              </a:rPr>
              <a:t> items for the user. The final screen shows the items that are narrowed down by the user’s selections for what exactly they are looking for, the price of that item, and a description for that item. Then the user is prompted to contact the other user by email to buy that item.</a:t>
            </a:r>
            <a:endParaRPr sz="1800">
              <a:solidFill>
                <a:schemeClr val="lt2"/>
              </a:solidFill>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Shape 149"/>
          <p:cNvSpPr txBox="1"/>
          <p:nvPr>
            <p:ph type="title"/>
          </p:nvPr>
        </p:nvSpPr>
        <p:spPr>
          <a:xfrm>
            <a:off x="171575" y="134625"/>
            <a:ext cx="1889100" cy="5385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Design II</a:t>
            </a:r>
            <a:endParaRPr/>
          </a:p>
        </p:txBody>
      </p:sp>
      <p:pic>
        <p:nvPicPr>
          <p:cNvPr id="150" name="Shape 150"/>
          <p:cNvPicPr preferRelativeResize="0"/>
          <p:nvPr/>
        </p:nvPicPr>
        <p:blipFill>
          <a:blip r:embed="rId3">
            <a:alphaModFix/>
          </a:blip>
          <a:stretch>
            <a:fillRect/>
          </a:stretch>
        </p:blipFill>
        <p:spPr>
          <a:xfrm>
            <a:off x="357852" y="735275"/>
            <a:ext cx="2159449" cy="3959401"/>
          </a:xfrm>
          <a:prstGeom prst="rect">
            <a:avLst/>
          </a:prstGeom>
          <a:noFill/>
          <a:ln>
            <a:noFill/>
          </a:ln>
        </p:spPr>
      </p:pic>
      <p:pic>
        <p:nvPicPr>
          <p:cNvPr id="151" name="Shape 151"/>
          <p:cNvPicPr preferRelativeResize="0"/>
          <p:nvPr/>
        </p:nvPicPr>
        <p:blipFill>
          <a:blip r:embed="rId4">
            <a:alphaModFix/>
          </a:blip>
          <a:stretch>
            <a:fillRect/>
          </a:stretch>
        </p:blipFill>
        <p:spPr>
          <a:xfrm>
            <a:off x="3293152" y="749705"/>
            <a:ext cx="2159449" cy="3930546"/>
          </a:xfrm>
          <a:prstGeom prst="rect">
            <a:avLst/>
          </a:prstGeom>
          <a:noFill/>
          <a:ln>
            <a:noFill/>
          </a:ln>
        </p:spPr>
      </p:pic>
      <p:pic>
        <p:nvPicPr>
          <p:cNvPr id="152" name="Shape 152"/>
          <p:cNvPicPr preferRelativeResize="0"/>
          <p:nvPr/>
        </p:nvPicPr>
        <p:blipFill>
          <a:blip r:embed="rId5">
            <a:alphaModFix/>
          </a:blip>
          <a:stretch>
            <a:fillRect/>
          </a:stretch>
        </p:blipFill>
        <p:spPr>
          <a:xfrm>
            <a:off x="6228450" y="749700"/>
            <a:ext cx="2159449" cy="3943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Shape 157"/>
          <p:cNvSpPr txBox="1"/>
          <p:nvPr>
            <p:ph type="title"/>
          </p:nvPr>
        </p:nvSpPr>
        <p:spPr>
          <a:xfrm>
            <a:off x="0" y="103550"/>
            <a:ext cx="1806300" cy="5592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Design II</a:t>
            </a:r>
            <a:endParaRPr/>
          </a:p>
        </p:txBody>
      </p:sp>
      <p:pic>
        <p:nvPicPr>
          <p:cNvPr id="158" name="Shape 158"/>
          <p:cNvPicPr preferRelativeResize="0"/>
          <p:nvPr/>
        </p:nvPicPr>
        <p:blipFill>
          <a:blip r:embed="rId3">
            <a:alphaModFix/>
          </a:blip>
          <a:stretch>
            <a:fillRect/>
          </a:stretch>
        </p:blipFill>
        <p:spPr>
          <a:xfrm>
            <a:off x="1912528" y="662750"/>
            <a:ext cx="2144926" cy="3907623"/>
          </a:xfrm>
          <a:prstGeom prst="rect">
            <a:avLst/>
          </a:prstGeom>
          <a:noFill/>
          <a:ln>
            <a:noFill/>
          </a:ln>
        </p:spPr>
      </p:pic>
      <p:pic>
        <p:nvPicPr>
          <p:cNvPr id="159" name="Shape 159"/>
          <p:cNvPicPr preferRelativeResize="0"/>
          <p:nvPr/>
        </p:nvPicPr>
        <p:blipFill>
          <a:blip r:embed="rId4">
            <a:alphaModFix/>
          </a:blip>
          <a:stretch>
            <a:fillRect/>
          </a:stretch>
        </p:blipFill>
        <p:spPr>
          <a:xfrm>
            <a:off x="4846648" y="672143"/>
            <a:ext cx="2144926" cy="38888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Shape 164"/>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a:t>Design II</a:t>
            </a:r>
            <a:endParaRPr/>
          </a:p>
        </p:txBody>
      </p:sp>
      <p:sp>
        <p:nvSpPr>
          <p:cNvPr id="165" name="Shape 165"/>
          <p:cNvSpPr txBox="1"/>
          <p:nvPr>
            <p:ph idx="4294967295" type="body"/>
          </p:nvPr>
        </p:nvSpPr>
        <p:spPr>
          <a:xfrm>
            <a:off x="233700" y="890500"/>
            <a:ext cx="3981000" cy="4045800"/>
          </a:xfrm>
          <a:prstGeom prst="rect">
            <a:avLst/>
          </a:prstGeom>
          <a:solidFill>
            <a:schemeClr val="lt1"/>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sz="1400">
                <a:solidFill>
                  <a:srgbClr val="434343"/>
                </a:solidFill>
              </a:rPr>
              <a:t>The initial screen is a basic login page that a student uses with their university login. Logging in takes you to the main menu which shows as icons. Once you click on one of these item icons it takes you to another screen where the user can choose amongst searching for the item, frequently searched items, or popular classes. </a:t>
            </a:r>
            <a:br>
              <a:rPr lang="en" sz="1400">
                <a:solidFill>
                  <a:srgbClr val="434343"/>
                </a:solidFill>
              </a:rPr>
            </a:br>
            <a:r>
              <a:rPr lang="en" sz="1400">
                <a:solidFill>
                  <a:srgbClr val="434343"/>
                </a:solidFill>
              </a:rPr>
              <a:t>After the student chooses their item of choice, they are brought to a menu where they choose if they’re looking to buy, sell, or trade the item (more than one choice can be made) . According to their choice, the item are then listed in ascending order (price low to high). The final screen brings them to a detailed explanation of that item and how to contact the owner to further obtain the item. </a:t>
            </a:r>
            <a:endParaRPr sz="1400"/>
          </a:p>
        </p:txBody>
      </p:sp>
      <p:sp>
        <p:nvSpPr>
          <p:cNvPr id="166" name="Shape 166"/>
          <p:cNvSpPr txBox="1"/>
          <p:nvPr/>
        </p:nvSpPr>
        <p:spPr>
          <a:xfrm>
            <a:off x="4409850" y="890500"/>
            <a:ext cx="4515000" cy="3931800"/>
          </a:xfrm>
          <a:prstGeom prst="rect">
            <a:avLst/>
          </a:prstGeom>
          <a:solidFill>
            <a:schemeClr val="lt1"/>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
                <a:solidFill>
                  <a:srgbClr val="434343"/>
                </a:solidFill>
                <a:latin typeface="Roboto"/>
                <a:ea typeface="Roboto"/>
                <a:cs typeface="Roboto"/>
                <a:sym typeface="Roboto"/>
              </a:rPr>
              <a:t>Overall, this visual design is pretty effective. It is simple, minimalistic, and to the point. A user isn’t overloaded with icons and information consistently throughout the application. There is one color scheme that is based on the UNCC colors and the fonts are consistent in the whole application. The color scheme also sticks to which item category the user chooses.  The grids, sections, and dividers help to separate content to keep it less cluttered and out of order. </a:t>
            </a:r>
            <a:br>
              <a:rPr lang="en">
                <a:solidFill>
                  <a:srgbClr val="434343"/>
                </a:solidFill>
                <a:latin typeface="Roboto"/>
                <a:ea typeface="Roboto"/>
                <a:cs typeface="Roboto"/>
                <a:sym typeface="Roboto"/>
              </a:rPr>
            </a:br>
            <a:r>
              <a:rPr lang="en">
                <a:solidFill>
                  <a:srgbClr val="434343"/>
                </a:solidFill>
                <a:latin typeface="Roboto"/>
                <a:ea typeface="Roboto"/>
                <a:cs typeface="Roboto"/>
                <a:sym typeface="Roboto"/>
              </a:rPr>
              <a:t>Icons are used throughout the whole application since it is easier than having to upload images of actual textbooks which can be difficult to read or bad quality. </a:t>
            </a:r>
            <a:br>
              <a:rPr lang="en">
                <a:solidFill>
                  <a:srgbClr val="434343"/>
                </a:solidFill>
                <a:latin typeface="Roboto"/>
                <a:ea typeface="Roboto"/>
                <a:cs typeface="Roboto"/>
                <a:sym typeface="Roboto"/>
              </a:rPr>
            </a:br>
            <a:endParaRPr>
              <a:solidFill>
                <a:srgbClr val="434343"/>
              </a:solidFill>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Shape 171"/>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sz="2200"/>
              <a:t>Design 3 (non traditional interaction modality)</a:t>
            </a:r>
            <a:endParaRPr sz="2200"/>
          </a:p>
        </p:txBody>
      </p:sp>
      <p:sp>
        <p:nvSpPr>
          <p:cNvPr id="172" name="Shape 172"/>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Speech Interface</a:t>
            </a:r>
            <a:endParaRPr/>
          </a:p>
          <a:p>
            <a:pPr indent="-304800" lvl="0" marL="457200" rtl="0">
              <a:spcBef>
                <a:spcPts val="1600"/>
              </a:spcBef>
              <a:spcAft>
                <a:spcPts val="0"/>
              </a:spcAft>
              <a:buClr>
                <a:srgbClr val="FFFFFF"/>
              </a:buClr>
              <a:buSzPts val="1200"/>
              <a:buChar char="●"/>
            </a:pPr>
            <a:r>
              <a:rPr lang="en">
                <a:solidFill>
                  <a:srgbClr val="FFFFFF"/>
                </a:solidFill>
              </a:rPr>
              <a:t>Similar to Amazon Alexa on the Amazon echo</a:t>
            </a:r>
            <a:endParaRPr>
              <a:solidFill>
                <a:srgbClr val="FFFFFF"/>
              </a:solidFill>
            </a:endParaRPr>
          </a:p>
          <a:p>
            <a:pPr indent="-304800" lvl="0" marL="457200" rtl="0">
              <a:spcBef>
                <a:spcPts val="0"/>
              </a:spcBef>
              <a:spcAft>
                <a:spcPts val="0"/>
              </a:spcAft>
              <a:buClr>
                <a:srgbClr val="FFFFFF"/>
              </a:buClr>
              <a:buSzPts val="1200"/>
              <a:buChar char="●"/>
            </a:pPr>
            <a:r>
              <a:rPr lang="en">
                <a:solidFill>
                  <a:srgbClr val="FFFFFF"/>
                </a:solidFill>
              </a:rPr>
              <a:t>T</a:t>
            </a:r>
            <a:r>
              <a:rPr lang="en">
                <a:solidFill>
                  <a:srgbClr val="FFFFFF"/>
                </a:solidFill>
              </a:rPr>
              <a:t>he user click on the </a:t>
            </a:r>
            <a:r>
              <a:rPr lang="en">
                <a:solidFill>
                  <a:srgbClr val="FFFFFF"/>
                </a:solidFill>
              </a:rPr>
              <a:t>microphone</a:t>
            </a:r>
            <a:r>
              <a:rPr lang="en">
                <a:solidFill>
                  <a:srgbClr val="FFFFFF"/>
                </a:solidFill>
              </a:rPr>
              <a:t> icon to turn on speech interface called Becky</a:t>
            </a:r>
            <a:endParaRPr>
              <a:solidFill>
                <a:srgbClr val="FFFFFF"/>
              </a:solidFill>
            </a:endParaRPr>
          </a:p>
          <a:p>
            <a:pPr indent="-304800" lvl="0" marL="457200" rtl="0">
              <a:spcBef>
                <a:spcPts val="0"/>
              </a:spcBef>
              <a:spcAft>
                <a:spcPts val="0"/>
              </a:spcAft>
              <a:buClr>
                <a:srgbClr val="FFFFFF"/>
              </a:buClr>
              <a:buSzPts val="1200"/>
              <a:buChar char="●"/>
            </a:pPr>
            <a:r>
              <a:rPr lang="en">
                <a:solidFill>
                  <a:srgbClr val="FFFFFF"/>
                </a:solidFill>
              </a:rPr>
              <a:t>Becky allows the user to </a:t>
            </a:r>
            <a:r>
              <a:rPr lang="en">
                <a:solidFill>
                  <a:srgbClr val="FFFFFF"/>
                </a:solidFill>
              </a:rPr>
              <a:t>search</a:t>
            </a:r>
            <a:r>
              <a:rPr lang="en">
                <a:solidFill>
                  <a:srgbClr val="FFFFFF"/>
                </a:solidFill>
              </a:rPr>
              <a:t> for items and send emails</a:t>
            </a:r>
            <a:endParaRPr>
              <a:solidFill>
                <a:srgbClr val="FFFFFF"/>
              </a:solidFill>
            </a:endParaRPr>
          </a:p>
          <a:p>
            <a:pPr indent="-304800" lvl="0" marL="457200" rtl="0">
              <a:lnSpc>
                <a:spcPct val="100000"/>
              </a:lnSpc>
              <a:spcBef>
                <a:spcPts val="0"/>
              </a:spcBef>
              <a:spcAft>
                <a:spcPts val="0"/>
              </a:spcAft>
              <a:buClr>
                <a:srgbClr val="FFFFFF"/>
              </a:buClr>
              <a:buSzPts val="1200"/>
              <a:buChar char="●"/>
            </a:pPr>
            <a:r>
              <a:rPr lang="en">
                <a:solidFill>
                  <a:srgbClr val="FFFFFF"/>
                </a:solidFill>
              </a:rPr>
              <a:t>User navigates between different features by speech-recognition</a:t>
            </a:r>
            <a:endParaRPr>
              <a:solidFill>
                <a:srgbClr val="FFFFFF"/>
              </a:solidFill>
            </a:endParaRPr>
          </a:p>
          <a:p>
            <a:pPr indent="-304800" lvl="0" marL="457200" rtl="0">
              <a:lnSpc>
                <a:spcPct val="100000"/>
              </a:lnSpc>
              <a:spcBef>
                <a:spcPts val="0"/>
              </a:spcBef>
              <a:spcAft>
                <a:spcPts val="0"/>
              </a:spcAft>
              <a:buClr>
                <a:srgbClr val="FFFFFF"/>
              </a:buClr>
              <a:buSzPts val="1200"/>
              <a:buChar char="●"/>
            </a:pPr>
            <a:r>
              <a:rPr lang="en">
                <a:solidFill>
                  <a:srgbClr val="FFFFFF"/>
                </a:solidFill>
              </a:rPr>
              <a:t>User speaks to application like he would with a person.</a:t>
            </a:r>
            <a:endParaRPr>
              <a:solidFill>
                <a:srgbClr val="FFFFFF"/>
              </a:solidFill>
            </a:endParaRPr>
          </a:p>
        </p:txBody>
      </p:sp>
      <p:pic>
        <p:nvPicPr>
          <p:cNvPr id="173" name="Shape 173"/>
          <p:cNvPicPr preferRelativeResize="0"/>
          <p:nvPr/>
        </p:nvPicPr>
        <p:blipFill>
          <a:blip r:embed="rId3">
            <a:alphaModFix/>
          </a:blip>
          <a:stretch>
            <a:fillRect/>
          </a:stretch>
        </p:blipFill>
        <p:spPr>
          <a:xfrm>
            <a:off x="4879974" y="203350"/>
            <a:ext cx="2664450" cy="4736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idx="2" type="body"/>
          </p:nvPr>
        </p:nvSpPr>
        <p:spPr>
          <a:xfrm>
            <a:off x="4939500" y="724200"/>
            <a:ext cx="3837000" cy="3695100"/>
          </a:xfrm>
          <a:prstGeom prst="rect">
            <a:avLst/>
          </a:prstGeom>
          <a:ln>
            <a:noFill/>
          </a:ln>
        </p:spPr>
        <p:txBody>
          <a:bodyPr anchorCtr="0" anchor="ctr" bIns="91425" lIns="91425" spcFirstLastPara="1" rIns="91425" wrap="square" tIns="91425">
            <a:noAutofit/>
          </a:bodyPr>
          <a:lstStyle/>
          <a:p>
            <a:pPr indent="0" lvl="0" marL="0" rtl="0">
              <a:lnSpc>
                <a:spcPct val="100000"/>
              </a:lnSpc>
              <a:spcBef>
                <a:spcPts val="0"/>
              </a:spcBef>
              <a:spcAft>
                <a:spcPts val="0"/>
              </a:spcAft>
              <a:buNone/>
            </a:pPr>
            <a:r>
              <a:rPr lang="en" sz="1100">
                <a:solidFill>
                  <a:srgbClr val="FFFFFF"/>
                </a:solidFill>
              </a:rPr>
              <a:t>Here is example of the Speech Interface</a:t>
            </a:r>
            <a:endParaRPr sz="1100">
              <a:solidFill>
                <a:srgbClr val="FFFFFF"/>
              </a:solidFill>
            </a:endParaRPr>
          </a:p>
          <a:p>
            <a:pPr indent="0" lvl="0" marL="0" rtl="0">
              <a:lnSpc>
                <a:spcPct val="100000"/>
              </a:lnSpc>
              <a:spcBef>
                <a:spcPts val="0"/>
              </a:spcBef>
              <a:spcAft>
                <a:spcPts val="0"/>
              </a:spcAft>
              <a:buNone/>
            </a:pPr>
            <a:r>
              <a:rPr lang="en" sz="1100">
                <a:solidFill>
                  <a:srgbClr val="000000"/>
                </a:solidFill>
              </a:rPr>
              <a:t>Black text is the user </a:t>
            </a:r>
            <a:r>
              <a:rPr lang="en" sz="1100">
                <a:solidFill>
                  <a:srgbClr val="666666"/>
                </a:solidFill>
              </a:rPr>
              <a:t>&amp; </a:t>
            </a:r>
            <a:r>
              <a:rPr lang="en" sz="1100">
                <a:solidFill>
                  <a:srgbClr val="FFFFFF"/>
                </a:solidFill>
              </a:rPr>
              <a:t>White text is the speech interface</a:t>
            </a:r>
            <a:endParaRPr sz="1100">
              <a:solidFill>
                <a:srgbClr val="FFFFFF"/>
              </a:solidFill>
            </a:endParaRPr>
          </a:p>
          <a:p>
            <a:pPr indent="0" lvl="0" marL="0" rtl="0">
              <a:lnSpc>
                <a:spcPct val="100000"/>
              </a:lnSpc>
              <a:spcBef>
                <a:spcPts val="0"/>
              </a:spcBef>
              <a:spcAft>
                <a:spcPts val="0"/>
              </a:spcAft>
              <a:buNone/>
            </a:pPr>
            <a:r>
              <a:t/>
            </a:r>
            <a:endParaRPr sz="1100">
              <a:solidFill>
                <a:srgbClr val="FFFFFF"/>
              </a:solidFill>
            </a:endParaRPr>
          </a:p>
          <a:p>
            <a:pPr indent="0" lvl="0" marL="0" rtl="0">
              <a:lnSpc>
                <a:spcPct val="100000"/>
              </a:lnSpc>
              <a:spcBef>
                <a:spcPts val="0"/>
              </a:spcBef>
              <a:spcAft>
                <a:spcPts val="0"/>
              </a:spcAft>
              <a:buNone/>
            </a:pPr>
            <a:r>
              <a:t/>
            </a:r>
            <a:endParaRPr sz="1100">
              <a:solidFill>
                <a:srgbClr val="FFFFFF"/>
              </a:solidFill>
            </a:endParaRPr>
          </a:p>
          <a:p>
            <a:pPr indent="0" lvl="0" marL="0" rtl="0">
              <a:lnSpc>
                <a:spcPct val="100000"/>
              </a:lnSpc>
              <a:spcBef>
                <a:spcPts val="0"/>
              </a:spcBef>
              <a:spcAft>
                <a:spcPts val="0"/>
              </a:spcAft>
              <a:buNone/>
            </a:pPr>
            <a:r>
              <a:rPr lang="en" sz="1100">
                <a:solidFill>
                  <a:srgbClr val="000000"/>
                </a:solidFill>
              </a:rPr>
              <a:t>“Becky, show me books available for ITIS 3130”</a:t>
            </a:r>
            <a:br>
              <a:rPr lang="en" sz="1100">
                <a:solidFill>
                  <a:srgbClr val="FFFFFF"/>
                </a:solidFill>
              </a:rPr>
            </a:br>
            <a:r>
              <a:rPr lang="en" sz="1100">
                <a:solidFill>
                  <a:srgbClr val="FFFFFF"/>
                </a:solidFill>
              </a:rPr>
              <a:t>		  		      </a:t>
            </a:r>
            <a:r>
              <a:rPr b="1" lang="en" sz="1100">
                <a:solidFill>
                  <a:srgbClr val="FFFFFF"/>
                </a:solidFill>
              </a:rPr>
              <a:t>Sure, here’s what I found:</a:t>
            </a:r>
            <a:br>
              <a:rPr b="1" lang="en" sz="1100">
                <a:solidFill>
                  <a:srgbClr val="FFFFFF"/>
                </a:solidFill>
              </a:rPr>
            </a:br>
            <a:r>
              <a:rPr b="1" lang="en" sz="1100">
                <a:solidFill>
                  <a:srgbClr val="FFFFFF"/>
                </a:solidFill>
              </a:rPr>
              <a:t>		            10 Interactive Design books for sale</a:t>
            </a:r>
            <a:br>
              <a:rPr b="1" lang="en" sz="1100">
                <a:solidFill>
                  <a:srgbClr val="FFFFFF"/>
                </a:solidFill>
              </a:rPr>
            </a:br>
            <a:r>
              <a:rPr b="1" lang="en" sz="1100">
                <a:solidFill>
                  <a:srgbClr val="FFFFFF"/>
                </a:solidFill>
              </a:rPr>
              <a:t>		        5  Design of everyday Things for trade</a:t>
            </a:r>
            <a:endParaRPr b="1" sz="1100">
              <a:solidFill>
                <a:srgbClr val="FFFFFF"/>
              </a:solidFill>
            </a:endParaRPr>
          </a:p>
          <a:p>
            <a:pPr indent="0" lvl="0" marL="0" rtl="0">
              <a:lnSpc>
                <a:spcPct val="100000"/>
              </a:lnSpc>
              <a:spcBef>
                <a:spcPts val="0"/>
              </a:spcBef>
              <a:spcAft>
                <a:spcPts val="0"/>
              </a:spcAft>
              <a:buNone/>
            </a:pPr>
            <a:br>
              <a:rPr b="1" lang="en" sz="1100">
                <a:solidFill>
                  <a:srgbClr val="FFFFFF"/>
                </a:solidFill>
              </a:rPr>
            </a:br>
            <a:r>
              <a:rPr b="1" lang="en" sz="1100">
                <a:solidFill>
                  <a:srgbClr val="000000"/>
                </a:solidFill>
              </a:rPr>
              <a:t>“</a:t>
            </a:r>
            <a:r>
              <a:rPr lang="en" sz="1100">
                <a:solidFill>
                  <a:srgbClr val="000000"/>
                </a:solidFill>
              </a:rPr>
              <a:t>Becky, I’m interested in the Interactive Design books.”</a:t>
            </a:r>
            <a:br>
              <a:rPr lang="en" sz="1100">
                <a:solidFill>
                  <a:srgbClr val="FFFFFF"/>
                </a:solidFill>
              </a:rPr>
            </a:br>
            <a:r>
              <a:rPr lang="en" sz="1100">
                <a:solidFill>
                  <a:srgbClr val="FFFFFF"/>
                </a:solidFill>
              </a:rPr>
              <a:t>		    </a:t>
            </a:r>
            <a:r>
              <a:rPr b="1" lang="en" sz="1100">
                <a:solidFill>
                  <a:srgbClr val="FFFFFF"/>
                </a:solidFill>
              </a:rPr>
              <a:t>Ok, there are multiple editions available,           </a:t>
            </a:r>
            <a:br>
              <a:rPr b="1" lang="en" sz="1100">
                <a:solidFill>
                  <a:srgbClr val="FFFFFF"/>
                </a:solidFill>
              </a:rPr>
            </a:br>
            <a:r>
              <a:rPr b="1" lang="en" sz="1100">
                <a:solidFill>
                  <a:srgbClr val="FFFFFF"/>
                </a:solidFill>
              </a:rPr>
              <a:t>                                    should I show you the latest edition?</a:t>
            </a:r>
            <a:endParaRPr b="1" sz="1100">
              <a:solidFill>
                <a:srgbClr val="FFFFFF"/>
              </a:solidFill>
            </a:endParaRPr>
          </a:p>
          <a:p>
            <a:pPr indent="0" lvl="0" marL="0" rtl="0">
              <a:lnSpc>
                <a:spcPct val="100000"/>
              </a:lnSpc>
              <a:spcBef>
                <a:spcPts val="0"/>
              </a:spcBef>
              <a:spcAft>
                <a:spcPts val="0"/>
              </a:spcAft>
              <a:buNone/>
            </a:pPr>
            <a:r>
              <a:t/>
            </a:r>
            <a:endParaRPr b="1" sz="1100">
              <a:solidFill>
                <a:srgbClr val="FFFFFF"/>
              </a:solidFill>
            </a:endParaRPr>
          </a:p>
          <a:p>
            <a:pPr indent="0" lvl="0" marL="0" rtl="0">
              <a:lnSpc>
                <a:spcPct val="100000"/>
              </a:lnSpc>
              <a:spcBef>
                <a:spcPts val="0"/>
              </a:spcBef>
              <a:spcAft>
                <a:spcPts val="0"/>
              </a:spcAft>
              <a:buNone/>
            </a:pPr>
            <a:r>
              <a:rPr lang="en" sz="1100">
                <a:solidFill>
                  <a:srgbClr val="000000"/>
                </a:solidFill>
              </a:rPr>
              <a:t>“Yes!”</a:t>
            </a:r>
            <a:br>
              <a:rPr lang="en" sz="1100">
                <a:solidFill>
                  <a:srgbClr val="FFFFFF"/>
                </a:solidFill>
              </a:rPr>
            </a:br>
            <a:r>
              <a:rPr lang="en" sz="1100">
                <a:solidFill>
                  <a:srgbClr val="FFFFFF"/>
                </a:solidFill>
              </a:rPr>
              <a:t>	              </a:t>
            </a:r>
            <a:r>
              <a:rPr b="1" lang="en" sz="1100">
                <a:solidFill>
                  <a:srgbClr val="FFFFFF"/>
                </a:solidFill>
              </a:rPr>
              <a:t>Ok here are the top  3 available Interactive </a:t>
            </a:r>
            <a:br>
              <a:rPr b="1" lang="en" sz="1100">
                <a:solidFill>
                  <a:srgbClr val="FFFFFF"/>
                </a:solidFill>
              </a:rPr>
            </a:br>
            <a:r>
              <a:rPr b="1" lang="en" sz="1100">
                <a:solidFill>
                  <a:srgbClr val="FFFFFF"/>
                </a:solidFill>
              </a:rPr>
              <a:t>                                   Design 4th edition books on campus.</a:t>
            </a:r>
            <a:br>
              <a:rPr b="1" lang="en" sz="1100">
                <a:solidFill>
                  <a:srgbClr val="FFFFFF"/>
                </a:solidFill>
              </a:rPr>
            </a:br>
            <a:r>
              <a:rPr b="1" lang="en" sz="1100">
                <a:solidFill>
                  <a:srgbClr val="FFFFFF"/>
                </a:solidFill>
              </a:rPr>
              <a:t>		            		         Person 1  Contact   $$$</a:t>
            </a:r>
            <a:endParaRPr b="1" sz="1100">
              <a:solidFill>
                <a:srgbClr val="FFFFFF"/>
              </a:solidFill>
            </a:endParaRPr>
          </a:p>
          <a:p>
            <a:pPr indent="0" lvl="0" marL="0" rtl="0">
              <a:lnSpc>
                <a:spcPct val="100000"/>
              </a:lnSpc>
              <a:spcBef>
                <a:spcPts val="0"/>
              </a:spcBef>
              <a:spcAft>
                <a:spcPts val="0"/>
              </a:spcAft>
              <a:buNone/>
            </a:pPr>
            <a:r>
              <a:rPr b="1" lang="en" sz="1100">
                <a:solidFill>
                  <a:srgbClr val="FFFFFF"/>
                </a:solidFill>
              </a:rPr>
              <a:t>				           Person 2  Contact   $$</a:t>
            </a:r>
            <a:endParaRPr b="1" sz="1100">
              <a:solidFill>
                <a:srgbClr val="FFFFFF"/>
              </a:solidFill>
            </a:endParaRPr>
          </a:p>
          <a:p>
            <a:pPr indent="0" lvl="0" marL="0" rtl="0">
              <a:lnSpc>
                <a:spcPct val="100000"/>
              </a:lnSpc>
              <a:spcBef>
                <a:spcPts val="0"/>
              </a:spcBef>
              <a:spcAft>
                <a:spcPts val="0"/>
              </a:spcAft>
              <a:buNone/>
            </a:pPr>
            <a:r>
              <a:rPr b="1" lang="en" sz="1100">
                <a:solidFill>
                  <a:srgbClr val="FFFFFF"/>
                </a:solidFill>
              </a:rPr>
              <a:t>			                          Person 3  Contact   $</a:t>
            </a:r>
            <a:endParaRPr b="1" sz="1100">
              <a:solidFill>
                <a:srgbClr val="FFFFFF"/>
              </a:solidFill>
            </a:endParaRPr>
          </a:p>
          <a:p>
            <a:pPr indent="0" lvl="0" marL="0" rtl="0">
              <a:lnSpc>
                <a:spcPct val="100000"/>
              </a:lnSpc>
              <a:spcBef>
                <a:spcPts val="0"/>
              </a:spcBef>
              <a:spcAft>
                <a:spcPts val="0"/>
              </a:spcAft>
              <a:buNone/>
            </a:pPr>
            <a:r>
              <a:t/>
            </a:r>
            <a:endParaRPr b="1" sz="1100">
              <a:solidFill>
                <a:srgbClr val="FFFFFF"/>
              </a:solidFill>
            </a:endParaRPr>
          </a:p>
          <a:p>
            <a:pPr indent="0" lvl="0" marL="0" rtl="0">
              <a:lnSpc>
                <a:spcPct val="100000"/>
              </a:lnSpc>
              <a:spcBef>
                <a:spcPts val="0"/>
              </a:spcBef>
              <a:spcAft>
                <a:spcPts val="0"/>
              </a:spcAft>
              <a:buNone/>
            </a:pPr>
            <a:r>
              <a:rPr lang="en" sz="1100">
                <a:solidFill>
                  <a:srgbClr val="000000"/>
                </a:solidFill>
              </a:rPr>
              <a:t>“Becky, contact Person 2” </a:t>
            </a:r>
            <a:br>
              <a:rPr lang="en" sz="1100">
                <a:solidFill>
                  <a:srgbClr val="FFFFFF"/>
                </a:solidFill>
              </a:rPr>
            </a:br>
            <a:r>
              <a:rPr lang="en" sz="1100">
                <a:solidFill>
                  <a:srgbClr val="FFFFFF"/>
                </a:solidFill>
              </a:rPr>
              <a:t>		  		  </a:t>
            </a:r>
            <a:r>
              <a:rPr b="1" lang="en" sz="1100">
                <a:solidFill>
                  <a:srgbClr val="FFFFFF"/>
                </a:solidFill>
              </a:rPr>
              <a:t>Ok, Email sent to Person 2!</a:t>
            </a:r>
            <a:endParaRPr sz="1100">
              <a:solidFill>
                <a:srgbClr val="FFFFFF"/>
              </a:solidFill>
            </a:endParaRPr>
          </a:p>
        </p:txBody>
      </p:sp>
      <p:pic>
        <p:nvPicPr>
          <p:cNvPr id="179" name="Shape 179"/>
          <p:cNvPicPr preferRelativeResize="0"/>
          <p:nvPr/>
        </p:nvPicPr>
        <p:blipFill>
          <a:blip r:embed="rId3">
            <a:alphaModFix/>
          </a:blip>
          <a:stretch>
            <a:fillRect/>
          </a:stretch>
        </p:blipFill>
        <p:spPr>
          <a:xfrm>
            <a:off x="962953" y="152400"/>
            <a:ext cx="2721768"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idx="1" type="body"/>
          </p:nvPr>
        </p:nvSpPr>
        <p:spPr>
          <a:xfrm>
            <a:off x="226075" y="906600"/>
            <a:ext cx="2808000" cy="3163500"/>
          </a:xfrm>
          <a:prstGeom prst="rect">
            <a:avLst/>
          </a:prstGeom>
        </p:spPr>
        <p:txBody>
          <a:bodyPr anchorCtr="0" anchor="t" bIns="91425" lIns="91425" spcFirstLastPara="1" rIns="91425" wrap="square" tIns="91425">
            <a:noAutofit/>
          </a:bodyPr>
          <a:lstStyle/>
          <a:p>
            <a:pPr indent="-342900" lvl="0" marL="457200" rtl="0">
              <a:lnSpc>
                <a:spcPct val="100000"/>
              </a:lnSpc>
              <a:spcBef>
                <a:spcPts val="0"/>
              </a:spcBef>
              <a:spcAft>
                <a:spcPts val="0"/>
              </a:spcAft>
              <a:buClr>
                <a:srgbClr val="FFFFFF"/>
              </a:buClr>
              <a:buSzPts val="1800"/>
              <a:buChar char="●"/>
            </a:pPr>
            <a:r>
              <a:rPr lang="en" sz="1800">
                <a:solidFill>
                  <a:srgbClr val="FFFFFF"/>
                </a:solidFill>
              </a:rPr>
              <a:t>Affordances: Picture of microphone from the application appearing on phone.</a:t>
            </a:r>
            <a:endParaRPr sz="1800">
              <a:solidFill>
                <a:srgbClr val="FFFFFF"/>
              </a:solidFill>
            </a:endParaRPr>
          </a:p>
          <a:p>
            <a:pPr indent="0" lvl="0" marL="0" rtl="0">
              <a:lnSpc>
                <a:spcPct val="100000"/>
              </a:lnSpc>
              <a:spcBef>
                <a:spcPts val="0"/>
              </a:spcBef>
              <a:spcAft>
                <a:spcPts val="0"/>
              </a:spcAft>
              <a:buNone/>
            </a:pPr>
            <a:r>
              <a:t/>
            </a:r>
            <a:endParaRPr sz="1800">
              <a:solidFill>
                <a:srgbClr val="FFFFFF"/>
              </a:solidFill>
            </a:endParaRPr>
          </a:p>
          <a:p>
            <a:pPr indent="-342900" lvl="0" marL="457200" rtl="0">
              <a:lnSpc>
                <a:spcPct val="100000"/>
              </a:lnSpc>
              <a:spcBef>
                <a:spcPts val="0"/>
              </a:spcBef>
              <a:spcAft>
                <a:spcPts val="0"/>
              </a:spcAft>
              <a:buClr>
                <a:srgbClr val="FFFFFF"/>
              </a:buClr>
              <a:buSzPts val="1800"/>
              <a:buChar char="●"/>
            </a:pPr>
            <a:r>
              <a:rPr lang="en" sz="1800">
                <a:solidFill>
                  <a:srgbClr val="FFFFFF"/>
                </a:solidFill>
              </a:rPr>
              <a:t>Signifier: Microphone “Icon” with ripple effect  appears to indicate application is activated. </a:t>
            </a:r>
            <a:endParaRPr sz="1800">
              <a:solidFill>
                <a:srgbClr val="FFFFFF"/>
              </a:solidFill>
            </a:endParaRPr>
          </a:p>
        </p:txBody>
      </p:sp>
      <p:pic>
        <p:nvPicPr>
          <p:cNvPr id="185" name="Shape 185"/>
          <p:cNvPicPr preferRelativeResize="0"/>
          <p:nvPr/>
        </p:nvPicPr>
        <p:blipFill>
          <a:blip r:embed="rId3">
            <a:alphaModFix/>
          </a:blip>
          <a:stretch>
            <a:fillRect/>
          </a:stretch>
        </p:blipFill>
        <p:spPr>
          <a:xfrm>
            <a:off x="5064453" y="152400"/>
            <a:ext cx="2721768"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Shape 190"/>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Evaluation and Selection of One Design</a:t>
            </a:r>
            <a:endParaRPr/>
          </a:p>
        </p:txBody>
      </p:sp>
      <p:sp>
        <p:nvSpPr>
          <p:cNvPr id="191" name="Shape 191"/>
          <p:cNvSpPr txBox="1"/>
          <p:nvPr>
            <p:ph idx="4294967295" type="body"/>
          </p:nvPr>
        </p:nvSpPr>
        <p:spPr>
          <a:xfrm>
            <a:off x="337275" y="713575"/>
            <a:ext cx="8465100" cy="4298700"/>
          </a:xfrm>
          <a:prstGeom prst="rect">
            <a:avLst/>
          </a:prstGeom>
          <a:solidFill>
            <a:schemeClr val="lt1"/>
          </a:solidFill>
        </p:spPr>
        <p:txBody>
          <a:bodyPr anchorCtr="0" anchor="t" bIns="91425" lIns="91425" spcFirstLastPara="1" rIns="91425" wrap="square" tIns="91425">
            <a:noAutofit/>
          </a:bodyPr>
          <a:lstStyle/>
          <a:p>
            <a:pPr indent="0" lvl="0" marL="0">
              <a:spcBef>
                <a:spcPts val="0"/>
              </a:spcBef>
              <a:spcAft>
                <a:spcPts val="1600"/>
              </a:spcAft>
              <a:buNone/>
            </a:pPr>
            <a:r>
              <a:rPr lang="en"/>
              <a:t>The design goals that we had were to have a learnable application that any user can quickly become accustomed to so that they can buy, sell, or trade their school items efficiently and safely. Design II best reflects our goals because it is a simple layout that asks the user for their student log-in to make an account/sign in (safety), has picture icons for the user to select the category (learnability), allows the user to view the items based off of price and description (efficiency), and has a confirmation window when the user sends an email to the other user for the item chosen (validation). </a:t>
            </a:r>
            <a:br>
              <a:rPr lang="en"/>
            </a:br>
            <a:br>
              <a:rPr lang="en"/>
            </a:br>
            <a:r>
              <a:rPr lang="en"/>
              <a:t>To make our design choice better,  we would add more steps on how to verify students(to show that it ensures security), validate payments(Paypal button maybe) or give more information on contacting a student. </a:t>
            </a:r>
            <a:br>
              <a:rPr lang="en"/>
            </a:b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Shape 7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Problem Statement</a:t>
            </a:r>
            <a:endParaRPr/>
          </a:p>
        </p:txBody>
      </p:sp>
      <p:sp>
        <p:nvSpPr>
          <p:cNvPr id="75" name="Shape 75"/>
          <p:cNvSpPr txBox="1"/>
          <p:nvPr>
            <p:ph idx="1" type="body"/>
          </p:nvPr>
        </p:nvSpPr>
        <p:spPr>
          <a:xfrm>
            <a:off x="471900" y="1842875"/>
            <a:ext cx="8222100" cy="3198000"/>
          </a:xfrm>
          <a:prstGeom prst="rect">
            <a:avLst/>
          </a:prstGeom>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t>Li</a:t>
            </a:r>
            <a:r>
              <a:rPr lang="en"/>
              <a:t>ving in a major city and attending the University sometimes makes it difficult for students to either purchase, sell, or trade school item safely and efficiently.  Currently, students have few options to purchase, sell or trade their items. Students have a difficult time selling their college items and need more of a centralized network to purchase, sell, and trade items</a:t>
            </a:r>
            <a:endParaRPr/>
          </a:p>
          <a:p>
            <a:pPr indent="0" lvl="0" marL="0" rtl="0">
              <a:lnSpc>
                <a:spcPct val="115000"/>
              </a:lnSpc>
              <a:spcBef>
                <a:spcPts val="1600"/>
              </a:spcBef>
              <a:spcAft>
                <a:spcPts val="0"/>
              </a:spcAft>
              <a:buNone/>
            </a:pPr>
            <a:r>
              <a:rPr lang="en"/>
              <a:t>Our goal is to create a user-to-user network to advertise selling, purchasing, or exchanging items within a small network of students at the same university. This application will allow users to reach others to purchase, sell, or trade items in a more safe, efficient, and local environment.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Shape 8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Needfinding results</a:t>
            </a:r>
            <a:endParaRPr/>
          </a:p>
        </p:txBody>
      </p:sp>
      <p:pic>
        <p:nvPicPr>
          <p:cNvPr id="81" name="Shape 81"/>
          <p:cNvPicPr preferRelativeResize="0"/>
          <p:nvPr/>
        </p:nvPicPr>
        <p:blipFill>
          <a:blip r:embed="rId3">
            <a:alphaModFix/>
          </a:blip>
          <a:stretch>
            <a:fillRect/>
          </a:stretch>
        </p:blipFill>
        <p:spPr>
          <a:xfrm>
            <a:off x="1598564" y="1850325"/>
            <a:ext cx="5968775" cy="3061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Shape 8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Design goals</a:t>
            </a:r>
            <a:endParaRPr/>
          </a:p>
        </p:txBody>
      </p:sp>
      <p:sp>
        <p:nvSpPr>
          <p:cNvPr id="87" name="Shape 87"/>
          <p:cNvSpPr txBox="1"/>
          <p:nvPr>
            <p:ph idx="1" type="body"/>
          </p:nvPr>
        </p:nvSpPr>
        <p:spPr>
          <a:xfrm>
            <a:off x="471900" y="1919075"/>
            <a:ext cx="8222100" cy="3019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Improve purchasing, selling, and trading</a:t>
            </a:r>
            <a:endParaRPr/>
          </a:p>
          <a:p>
            <a:pPr indent="-342900" lvl="0" marL="457200" rtl="0">
              <a:lnSpc>
                <a:spcPct val="150000"/>
              </a:lnSpc>
              <a:spcBef>
                <a:spcPts val="0"/>
              </a:spcBef>
              <a:spcAft>
                <a:spcPts val="0"/>
              </a:spcAft>
              <a:buSzPts val="1800"/>
              <a:buChar char="●"/>
            </a:pPr>
            <a:r>
              <a:rPr lang="en"/>
              <a:t>Diminishing safety concerns with the user/student having to meet people in potentially unsafe environments</a:t>
            </a:r>
            <a:endParaRPr/>
          </a:p>
          <a:p>
            <a:pPr indent="-342900" lvl="0" marL="457200" rtl="0">
              <a:lnSpc>
                <a:spcPct val="150000"/>
              </a:lnSpc>
              <a:spcBef>
                <a:spcPts val="0"/>
              </a:spcBef>
              <a:spcAft>
                <a:spcPts val="0"/>
              </a:spcAft>
              <a:buSzPts val="1800"/>
              <a:buChar char="●"/>
            </a:pPr>
            <a:r>
              <a:rPr lang="en"/>
              <a:t>Allowing the user a better peace of mind and confidence knowing that the buyer or seller is a student as well</a:t>
            </a:r>
            <a:endParaRPr/>
          </a:p>
          <a:p>
            <a:pPr indent="-342900" lvl="0" marL="457200" rtl="0">
              <a:lnSpc>
                <a:spcPct val="150000"/>
              </a:lnSpc>
              <a:spcBef>
                <a:spcPts val="0"/>
              </a:spcBef>
              <a:spcAft>
                <a:spcPts val="0"/>
              </a:spcAft>
              <a:buSzPts val="1800"/>
              <a:buChar char="●"/>
            </a:pPr>
            <a:r>
              <a:rPr lang="en"/>
              <a:t>Drastically </a:t>
            </a:r>
            <a:r>
              <a:rPr lang="en"/>
              <a:t>minimizing wait time for selling or receiving items.</a:t>
            </a:r>
            <a:endParaRPr/>
          </a:p>
          <a:p>
            <a:pPr indent="-342900" lvl="0" marL="457200" rtl="0">
              <a:lnSpc>
                <a:spcPct val="150000"/>
              </a:lnSpc>
              <a:spcBef>
                <a:spcPts val="0"/>
              </a:spcBef>
              <a:spcAft>
                <a:spcPts val="0"/>
              </a:spcAft>
              <a:buSzPts val="1800"/>
              <a:buChar char="●"/>
            </a:pPr>
            <a:r>
              <a:rPr lang="en"/>
              <a:t>Great user-to-user communication</a:t>
            </a:r>
            <a:r>
              <a:rPr lang="en"/>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Shape 9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Design goals (Continued)</a:t>
            </a:r>
            <a:endParaRPr/>
          </a:p>
        </p:txBody>
      </p:sp>
      <p:sp>
        <p:nvSpPr>
          <p:cNvPr id="93" name="Shape 9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42900" lvl="0" marL="457200" rtl="0">
              <a:lnSpc>
                <a:spcPct val="150000"/>
              </a:lnSpc>
              <a:spcBef>
                <a:spcPts val="0"/>
              </a:spcBef>
              <a:spcAft>
                <a:spcPts val="0"/>
              </a:spcAft>
              <a:buSzPts val="1800"/>
              <a:buChar char="●"/>
            </a:pPr>
            <a:r>
              <a:rPr lang="en"/>
              <a:t>Learnability</a:t>
            </a:r>
            <a:endParaRPr/>
          </a:p>
          <a:p>
            <a:pPr indent="-342900" lvl="0" marL="457200" rtl="0">
              <a:lnSpc>
                <a:spcPct val="150000"/>
              </a:lnSpc>
              <a:spcBef>
                <a:spcPts val="0"/>
              </a:spcBef>
              <a:spcAft>
                <a:spcPts val="0"/>
              </a:spcAft>
              <a:buSzPts val="1800"/>
              <a:buChar char="●"/>
            </a:pPr>
            <a:r>
              <a:rPr lang="en"/>
              <a:t>Cost Efficient</a:t>
            </a:r>
            <a:endParaRPr/>
          </a:p>
          <a:p>
            <a:pPr indent="-342900" lvl="0" marL="457200" rtl="0">
              <a:lnSpc>
                <a:spcPct val="150000"/>
              </a:lnSpc>
              <a:spcBef>
                <a:spcPts val="0"/>
              </a:spcBef>
              <a:spcAft>
                <a:spcPts val="0"/>
              </a:spcAft>
              <a:buSzPts val="1800"/>
              <a:buChar char="●"/>
            </a:pPr>
            <a:r>
              <a:rPr lang="en"/>
              <a:t>Security</a:t>
            </a:r>
            <a:endParaRPr/>
          </a:p>
          <a:p>
            <a:pPr indent="-342900" lvl="0" marL="457200" rtl="0">
              <a:lnSpc>
                <a:spcPct val="150000"/>
              </a:lnSpc>
              <a:spcBef>
                <a:spcPts val="0"/>
              </a:spcBef>
              <a:spcAft>
                <a:spcPts val="0"/>
              </a:spcAft>
              <a:buSzPts val="1800"/>
              <a:buChar char="●"/>
            </a:pPr>
            <a:r>
              <a:rPr lang="en"/>
              <a:t>Validation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Persona/s</a:t>
            </a:r>
            <a:endParaRPr/>
          </a:p>
        </p:txBody>
      </p:sp>
      <p:sp>
        <p:nvSpPr>
          <p:cNvPr id="99" name="Shape 99"/>
          <p:cNvSpPr txBox="1"/>
          <p:nvPr>
            <p:ph idx="1" type="body"/>
          </p:nvPr>
        </p:nvSpPr>
        <p:spPr>
          <a:xfrm>
            <a:off x="471900" y="1766675"/>
            <a:ext cx="3999900" cy="32229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300"/>
              <a:t>	 	</a:t>
            </a:r>
            <a:r>
              <a:rPr b="1" lang="en" sz="1300"/>
              <a:t>Name:</a:t>
            </a:r>
            <a:r>
              <a:rPr lang="en" sz="1300"/>
              <a:t> Jess	</a:t>
            </a:r>
            <a:endParaRPr sz="1300"/>
          </a:p>
          <a:p>
            <a:pPr indent="457200" lvl="0" marL="457200" rtl="0">
              <a:lnSpc>
                <a:spcPct val="100000"/>
              </a:lnSpc>
              <a:spcBef>
                <a:spcPts val="200"/>
              </a:spcBef>
              <a:spcAft>
                <a:spcPts val="0"/>
              </a:spcAft>
              <a:buNone/>
            </a:pPr>
            <a:r>
              <a:rPr b="1" lang="en" sz="1300"/>
              <a:t>Student ID:</a:t>
            </a:r>
            <a:r>
              <a:rPr lang="en" sz="1300"/>
              <a:t> 800123456</a:t>
            </a:r>
            <a:endParaRPr sz="1300"/>
          </a:p>
          <a:p>
            <a:pPr indent="0" lvl="0" marL="0">
              <a:lnSpc>
                <a:spcPct val="100000"/>
              </a:lnSpc>
              <a:spcBef>
                <a:spcPts val="200"/>
              </a:spcBef>
              <a:spcAft>
                <a:spcPts val="0"/>
              </a:spcAft>
              <a:buNone/>
            </a:pPr>
            <a:r>
              <a:rPr lang="en" sz="1300"/>
              <a:t>		</a:t>
            </a:r>
            <a:r>
              <a:rPr b="1" lang="en" sz="1300"/>
              <a:t>Occupation:</a:t>
            </a:r>
            <a:r>
              <a:rPr lang="en" sz="1300"/>
              <a:t> Barista, graduating senior</a:t>
            </a:r>
            <a:endParaRPr sz="1300"/>
          </a:p>
          <a:p>
            <a:pPr indent="0" lvl="0" marL="0" rtl="0">
              <a:lnSpc>
                <a:spcPct val="100000"/>
              </a:lnSpc>
              <a:spcBef>
                <a:spcPts val="200"/>
              </a:spcBef>
              <a:spcAft>
                <a:spcPts val="0"/>
              </a:spcAft>
              <a:buNone/>
            </a:pPr>
            <a:r>
              <a:rPr lang="en" sz="1300"/>
              <a:t>		Interests: Coffee, Buzzfeed, Feminism</a:t>
            </a:r>
            <a:endParaRPr sz="1300"/>
          </a:p>
          <a:p>
            <a:pPr indent="0" lvl="0" marL="0">
              <a:lnSpc>
                <a:spcPct val="100000"/>
              </a:lnSpc>
              <a:spcBef>
                <a:spcPts val="0"/>
              </a:spcBef>
              <a:spcAft>
                <a:spcPts val="0"/>
              </a:spcAft>
              <a:buNone/>
            </a:pPr>
            <a:r>
              <a:rPr b="1" lang="en" sz="1300"/>
              <a:t>Goals:</a:t>
            </a:r>
            <a:r>
              <a:rPr lang="en" sz="1300"/>
              <a:t> </a:t>
            </a:r>
            <a:r>
              <a:rPr lang="en" sz="1300"/>
              <a:t>Graduating UNCC with a B.A in Women’s Studies. Needs to get rid of old textbooks, unused items, university merchandise. No trading because she is finishing up school and has no need for course-related materials. Cleaning out her dorm she found books from her prereqs class and knows a lot of students will be taking those intro classes and wants to sell her books, but doesn’t have the time to put everything up on craigslist or ebay. Wishes there was an easier and quicker way to get rid of everything.</a:t>
            </a:r>
            <a:endParaRPr sz="1300"/>
          </a:p>
        </p:txBody>
      </p:sp>
      <p:pic>
        <p:nvPicPr>
          <p:cNvPr id="100" name="Shape 100"/>
          <p:cNvPicPr preferRelativeResize="0"/>
          <p:nvPr/>
        </p:nvPicPr>
        <p:blipFill>
          <a:blip r:embed="rId3">
            <a:alphaModFix/>
          </a:blip>
          <a:stretch>
            <a:fillRect/>
          </a:stretch>
        </p:blipFill>
        <p:spPr>
          <a:xfrm>
            <a:off x="539500" y="1825560"/>
            <a:ext cx="916719" cy="767700"/>
          </a:xfrm>
          <a:prstGeom prst="rect">
            <a:avLst/>
          </a:prstGeom>
          <a:noFill/>
          <a:ln>
            <a:noFill/>
          </a:ln>
        </p:spPr>
      </p:pic>
      <p:sp>
        <p:nvSpPr>
          <p:cNvPr id="101" name="Shape 101"/>
          <p:cNvSpPr txBox="1"/>
          <p:nvPr>
            <p:ph idx="1" type="body"/>
          </p:nvPr>
        </p:nvSpPr>
        <p:spPr>
          <a:xfrm>
            <a:off x="4662900" y="1766674"/>
            <a:ext cx="3999900" cy="3046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 sz="1300"/>
              <a:t>	 	</a:t>
            </a:r>
            <a:r>
              <a:rPr b="1" lang="en" sz="1300"/>
              <a:t>Name:</a:t>
            </a:r>
            <a:r>
              <a:rPr lang="en" sz="1300"/>
              <a:t> Mario</a:t>
            </a:r>
            <a:endParaRPr sz="1300"/>
          </a:p>
          <a:p>
            <a:pPr indent="457200" lvl="0" marL="0" rtl="0">
              <a:lnSpc>
                <a:spcPct val="100000"/>
              </a:lnSpc>
              <a:spcBef>
                <a:spcPts val="200"/>
              </a:spcBef>
              <a:spcAft>
                <a:spcPts val="0"/>
              </a:spcAft>
              <a:buNone/>
            </a:pPr>
            <a:r>
              <a:rPr lang="en" sz="1300"/>
              <a:t>	</a:t>
            </a:r>
            <a:r>
              <a:rPr b="1" lang="en" sz="1300"/>
              <a:t>Student ID</a:t>
            </a:r>
            <a:r>
              <a:rPr lang="en" sz="1300"/>
              <a:t>: 800456123</a:t>
            </a:r>
            <a:endParaRPr sz="1300"/>
          </a:p>
          <a:p>
            <a:pPr indent="0" lvl="0" marL="0" rtl="0">
              <a:lnSpc>
                <a:spcPct val="100000"/>
              </a:lnSpc>
              <a:spcBef>
                <a:spcPts val="200"/>
              </a:spcBef>
              <a:spcAft>
                <a:spcPts val="0"/>
              </a:spcAft>
              <a:buNone/>
            </a:pPr>
            <a:r>
              <a:rPr lang="en" sz="1300"/>
              <a:t>		</a:t>
            </a:r>
            <a:r>
              <a:rPr b="1" lang="en" sz="1300"/>
              <a:t>Occupation: </a:t>
            </a:r>
            <a:r>
              <a:rPr lang="en" sz="1300"/>
              <a:t>HS graduate, details cars</a:t>
            </a:r>
            <a:endParaRPr sz="1300"/>
          </a:p>
          <a:p>
            <a:pPr indent="0" lvl="0" marL="0" rtl="0">
              <a:lnSpc>
                <a:spcPct val="100000"/>
              </a:lnSpc>
              <a:spcBef>
                <a:spcPts val="200"/>
              </a:spcBef>
              <a:spcAft>
                <a:spcPts val="0"/>
              </a:spcAft>
              <a:buNone/>
            </a:pPr>
            <a:r>
              <a:rPr lang="en" sz="1300"/>
              <a:t>		I</a:t>
            </a:r>
            <a:r>
              <a:rPr b="1" lang="en" sz="1300"/>
              <a:t>nterests:</a:t>
            </a:r>
            <a:r>
              <a:rPr lang="en" sz="1300"/>
              <a:t> Cars, </a:t>
            </a:r>
            <a:r>
              <a:rPr lang="en" sz="1300"/>
              <a:t>racecar</a:t>
            </a:r>
            <a:r>
              <a:rPr lang="en" sz="1300"/>
              <a:t>, </a:t>
            </a:r>
            <a:r>
              <a:rPr lang="en" sz="1300"/>
              <a:t>engineering</a:t>
            </a:r>
            <a:endParaRPr sz="1300"/>
          </a:p>
          <a:p>
            <a:pPr indent="0" lvl="0" marL="0" rtl="0">
              <a:lnSpc>
                <a:spcPct val="100000"/>
              </a:lnSpc>
              <a:spcBef>
                <a:spcPts val="0"/>
              </a:spcBef>
              <a:spcAft>
                <a:spcPts val="1600"/>
              </a:spcAft>
              <a:buNone/>
            </a:pPr>
            <a:r>
              <a:rPr b="1" lang="en" sz="1300"/>
              <a:t>Goals:</a:t>
            </a:r>
            <a:r>
              <a:rPr lang="en" sz="1300"/>
              <a:t> </a:t>
            </a:r>
            <a:r>
              <a:rPr lang="en" sz="1300"/>
              <a:t>Mario is excited to start his college career in engineering, but hears that professors and classes are tough and wants to make sure everything goes right. His car detailing job has been slow, so he has been low on money. When he looked up the books he needs for his first semester classes, he was appalled that he would need to spend hundreds of dollars on books alone! He tries to find some of these items online for cheaper, but has failed. Now he wishes he could just ask students who have already taken the course if they want to sell or trade them to him.</a:t>
            </a:r>
            <a:endParaRPr sz="1300"/>
          </a:p>
        </p:txBody>
      </p:sp>
      <p:pic>
        <p:nvPicPr>
          <p:cNvPr id="102" name="Shape 102"/>
          <p:cNvPicPr preferRelativeResize="0"/>
          <p:nvPr/>
        </p:nvPicPr>
        <p:blipFill>
          <a:blip r:embed="rId4">
            <a:alphaModFix/>
          </a:blip>
          <a:stretch>
            <a:fillRect/>
          </a:stretch>
        </p:blipFill>
        <p:spPr>
          <a:xfrm>
            <a:off x="4890029" y="1765388"/>
            <a:ext cx="652046" cy="888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Scenario/s</a:t>
            </a:r>
            <a:endParaRPr/>
          </a:p>
        </p:txBody>
      </p:sp>
      <p:sp>
        <p:nvSpPr>
          <p:cNvPr id="108" name="Shape 108"/>
          <p:cNvSpPr txBox="1"/>
          <p:nvPr>
            <p:ph idx="1" type="body"/>
          </p:nvPr>
        </p:nvSpPr>
        <p:spPr>
          <a:xfrm>
            <a:off x="471900" y="1842875"/>
            <a:ext cx="3999900" cy="2710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solidFill>
                  <a:srgbClr val="000000"/>
                </a:solidFill>
                <a:latin typeface="Times New Roman"/>
                <a:ea typeface="Times New Roman"/>
                <a:cs typeface="Times New Roman"/>
                <a:sym typeface="Times New Roman"/>
              </a:rPr>
              <a:t>Scenario One:</a:t>
            </a:r>
            <a:endParaRPr sz="1100">
              <a:solidFill>
                <a:srgbClr val="000000"/>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lang="en" sz="1100">
                <a:solidFill>
                  <a:srgbClr val="000000"/>
                </a:solidFill>
                <a:latin typeface="Times New Roman"/>
                <a:ea typeface="Times New Roman"/>
                <a:cs typeface="Times New Roman"/>
                <a:sym typeface="Times New Roman"/>
              </a:rPr>
              <a:t>A student is graduating and moving to a different city and needs to sell old items from their dorm in a quick and a safe way. A new student is looking for items for his new dorm. The graduating student post item on the College market app. The new student is looking for items on the college market app. The new student see some item that he likes. The new student contact the graduating student to purchase the item. The graduating student send the new student a time and a meet up location at the university. The new and graduate student meet up and finish the deal. The graduate student sold his item and the new student bought the item he wanted without leaving the university.</a:t>
            </a:r>
            <a:endParaRPr/>
          </a:p>
        </p:txBody>
      </p:sp>
      <p:sp>
        <p:nvSpPr>
          <p:cNvPr id="109" name="Shape 109"/>
          <p:cNvSpPr txBox="1"/>
          <p:nvPr>
            <p:ph idx="2" type="body"/>
          </p:nvPr>
        </p:nvSpPr>
        <p:spPr>
          <a:xfrm>
            <a:off x="4694250" y="1842875"/>
            <a:ext cx="3999900" cy="27102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100">
                <a:solidFill>
                  <a:srgbClr val="000000"/>
                </a:solidFill>
                <a:latin typeface="Times New Roman"/>
                <a:ea typeface="Times New Roman"/>
                <a:cs typeface="Times New Roman"/>
                <a:sym typeface="Times New Roman"/>
              </a:rPr>
              <a:t>Scenario Two:</a:t>
            </a:r>
            <a:endParaRPr sz="1100">
              <a:solidFill>
                <a:srgbClr val="000000"/>
              </a:solidFill>
              <a:latin typeface="Times New Roman"/>
              <a:ea typeface="Times New Roman"/>
              <a:cs typeface="Times New Roman"/>
              <a:sym typeface="Times New Roman"/>
            </a:endParaRPr>
          </a:p>
          <a:p>
            <a:pPr indent="457200" lvl="0" marL="0" rtl="0" algn="just">
              <a:lnSpc>
                <a:spcPct val="150000"/>
              </a:lnSpc>
              <a:spcBef>
                <a:spcPts val="0"/>
              </a:spcBef>
              <a:spcAft>
                <a:spcPts val="0"/>
              </a:spcAft>
              <a:buNone/>
            </a:pPr>
            <a:r>
              <a:rPr lang="en" sz="1100">
                <a:solidFill>
                  <a:srgbClr val="000000"/>
                </a:solidFill>
                <a:latin typeface="Times New Roman"/>
                <a:ea typeface="Times New Roman"/>
                <a:cs typeface="Times New Roman"/>
                <a:sym typeface="Times New Roman"/>
              </a:rPr>
              <a:t>Student A need to sell a textbook. The student create a listing on the college market and post the textbook for sell. Student B is looking on the college market and see the textbook they need, so he contacts the student A. Student A get a message from Student B about the textbook he posted on the college market app. Student A response to the message and set up a place and time within the university to meet up.  Student A and Student B meet up and the deal is done. Student A makes more money and Student B saves money on the textbook. Both Students are happy.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Shape 114"/>
          <p:cNvSpPr txBox="1"/>
          <p:nvPr>
            <p:ph type="title"/>
          </p:nvPr>
        </p:nvSpPr>
        <p:spPr>
          <a:xfrm>
            <a:off x="213000" y="86325"/>
            <a:ext cx="1909800" cy="7317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Design I</a:t>
            </a:r>
            <a:endParaRPr/>
          </a:p>
        </p:txBody>
      </p:sp>
      <p:pic>
        <p:nvPicPr>
          <p:cNvPr id="115" name="Shape 115"/>
          <p:cNvPicPr preferRelativeResize="0"/>
          <p:nvPr/>
        </p:nvPicPr>
        <p:blipFill>
          <a:blip r:embed="rId3">
            <a:alphaModFix/>
          </a:blip>
          <a:stretch>
            <a:fillRect/>
          </a:stretch>
        </p:blipFill>
        <p:spPr>
          <a:xfrm>
            <a:off x="712322" y="818013"/>
            <a:ext cx="2040050" cy="3868225"/>
          </a:xfrm>
          <a:prstGeom prst="rect">
            <a:avLst/>
          </a:prstGeom>
          <a:noFill/>
          <a:ln>
            <a:noFill/>
          </a:ln>
        </p:spPr>
      </p:pic>
      <p:pic>
        <p:nvPicPr>
          <p:cNvPr id="116" name="Shape 116"/>
          <p:cNvPicPr preferRelativeResize="0"/>
          <p:nvPr/>
        </p:nvPicPr>
        <p:blipFill>
          <a:blip r:embed="rId4">
            <a:alphaModFix/>
          </a:blip>
          <a:stretch>
            <a:fillRect/>
          </a:stretch>
        </p:blipFill>
        <p:spPr>
          <a:xfrm>
            <a:off x="3279753" y="818019"/>
            <a:ext cx="2040050" cy="3868243"/>
          </a:xfrm>
          <a:prstGeom prst="rect">
            <a:avLst/>
          </a:prstGeom>
          <a:noFill/>
          <a:ln>
            <a:noFill/>
          </a:ln>
        </p:spPr>
      </p:pic>
      <p:pic>
        <p:nvPicPr>
          <p:cNvPr id="117" name="Shape 117"/>
          <p:cNvPicPr preferRelativeResize="0"/>
          <p:nvPr/>
        </p:nvPicPr>
        <p:blipFill>
          <a:blip r:embed="rId5">
            <a:alphaModFix/>
          </a:blip>
          <a:stretch>
            <a:fillRect/>
          </a:stretch>
        </p:blipFill>
        <p:spPr>
          <a:xfrm>
            <a:off x="5847172" y="818019"/>
            <a:ext cx="2040050" cy="38682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Shape 122"/>
          <p:cNvPicPr preferRelativeResize="0"/>
          <p:nvPr/>
        </p:nvPicPr>
        <p:blipFill>
          <a:blip r:embed="rId3">
            <a:alphaModFix/>
          </a:blip>
          <a:stretch>
            <a:fillRect/>
          </a:stretch>
        </p:blipFill>
        <p:spPr>
          <a:xfrm>
            <a:off x="299325" y="1046013"/>
            <a:ext cx="2015275" cy="3821264"/>
          </a:xfrm>
          <a:prstGeom prst="rect">
            <a:avLst/>
          </a:prstGeom>
          <a:noFill/>
          <a:ln>
            <a:noFill/>
          </a:ln>
        </p:spPr>
      </p:pic>
      <p:pic>
        <p:nvPicPr>
          <p:cNvPr id="123" name="Shape 123"/>
          <p:cNvPicPr preferRelativeResize="0"/>
          <p:nvPr/>
        </p:nvPicPr>
        <p:blipFill>
          <a:blip r:embed="rId4">
            <a:alphaModFix/>
          </a:blip>
          <a:stretch>
            <a:fillRect/>
          </a:stretch>
        </p:blipFill>
        <p:spPr>
          <a:xfrm>
            <a:off x="2458150" y="1045988"/>
            <a:ext cx="2015275" cy="3821313"/>
          </a:xfrm>
          <a:prstGeom prst="rect">
            <a:avLst/>
          </a:prstGeom>
          <a:noFill/>
          <a:ln>
            <a:noFill/>
          </a:ln>
        </p:spPr>
      </p:pic>
      <p:sp>
        <p:nvSpPr>
          <p:cNvPr id="124" name="Shape 124"/>
          <p:cNvSpPr txBox="1"/>
          <p:nvPr/>
        </p:nvSpPr>
        <p:spPr>
          <a:xfrm>
            <a:off x="455650" y="352100"/>
            <a:ext cx="1926300" cy="693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3200">
              <a:solidFill>
                <a:srgbClr val="FFFFFF"/>
              </a:solidFill>
              <a:latin typeface="Roboto"/>
              <a:ea typeface="Roboto"/>
              <a:cs typeface="Roboto"/>
              <a:sym typeface="Roboto"/>
            </a:endParaRPr>
          </a:p>
        </p:txBody>
      </p:sp>
      <p:pic>
        <p:nvPicPr>
          <p:cNvPr id="125" name="Shape 125"/>
          <p:cNvPicPr preferRelativeResize="0"/>
          <p:nvPr/>
        </p:nvPicPr>
        <p:blipFill>
          <a:blip r:embed="rId5">
            <a:alphaModFix/>
          </a:blip>
          <a:stretch>
            <a:fillRect/>
          </a:stretch>
        </p:blipFill>
        <p:spPr>
          <a:xfrm>
            <a:off x="4616975" y="1046025"/>
            <a:ext cx="2015275" cy="3821241"/>
          </a:xfrm>
          <a:prstGeom prst="rect">
            <a:avLst/>
          </a:prstGeom>
          <a:noFill/>
          <a:ln>
            <a:noFill/>
          </a:ln>
        </p:spPr>
      </p:pic>
      <p:pic>
        <p:nvPicPr>
          <p:cNvPr id="126" name="Shape 126"/>
          <p:cNvPicPr preferRelativeResize="0"/>
          <p:nvPr/>
        </p:nvPicPr>
        <p:blipFill>
          <a:blip r:embed="rId6">
            <a:alphaModFix/>
          </a:blip>
          <a:stretch>
            <a:fillRect/>
          </a:stretch>
        </p:blipFill>
        <p:spPr>
          <a:xfrm>
            <a:off x="6830050" y="1016575"/>
            <a:ext cx="2046350" cy="3880157"/>
          </a:xfrm>
          <a:prstGeom prst="rect">
            <a:avLst/>
          </a:prstGeom>
          <a:noFill/>
          <a:ln>
            <a:noFill/>
          </a:ln>
        </p:spPr>
      </p:pic>
      <p:sp>
        <p:nvSpPr>
          <p:cNvPr id="127" name="Shape 12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200"/>
              <a:t>Design I</a:t>
            </a:r>
            <a:endParaRPr sz="3200">
              <a:solidFill>
                <a:srgbClr val="FFFFFF"/>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